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7" r:id="rId2"/>
    <p:sldId id="268" r:id="rId3"/>
    <p:sldId id="258" r:id="rId4"/>
    <p:sldId id="269" r:id="rId5"/>
    <p:sldId id="270" r:id="rId6"/>
    <p:sldId id="260" r:id="rId7"/>
    <p:sldId id="271" r:id="rId8"/>
    <p:sldId id="272" r:id="rId9"/>
    <p:sldId id="275" r:id="rId10"/>
    <p:sldId id="278" r:id="rId11"/>
    <p:sldId id="273" r:id="rId12"/>
    <p:sldId id="277" r:id="rId13"/>
    <p:sldId id="276" r:id="rId14"/>
    <p:sldId id="274" r:id="rId15"/>
    <p:sldId id="279" r:id="rId16"/>
    <p:sldId id="280" r:id="rId17"/>
  </p:sldIdLst>
  <p:sldSz cx="9144000" cy="5143500" type="screen16x9"/>
  <p:notesSz cx="6858000" cy="9144000"/>
  <p:defaultTextStyle>
    <a:defPPr>
      <a:defRPr lang="sv-SE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53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>
      <p:cViewPr varScale="1">
        <p:scale>
          <a:sx n="171" d="100"/>
          <a:sy n="171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0" d="100"/>
          <a:sy n="60" d="100"/>
        </p:scale>
        <p:origin x="3187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8641E886-6D8F-4DA2-898A-00B1EAE1AC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EDFE6A-05C8-4F6B-BA8A-F497180174A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3AE95-3DFC-4DDB-A7BB-B9BF94A03429}" type="datetimeFigureOut">
              <a:rPr lang="sv-SE" smtClean="0"/>
              <a:t>2021-05-29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AAE70C2B-4AA1-47BF-94B9-F7DF59FCFC3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ED3EF666-D1D2-478D-9969-E1DE1FE2D0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6AD15-F18B-494F-8904-C45D7BCBE604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675942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8539D3-FAF3-FC43-8825-CC8C9D4686B2}" type="datetimeFigureOut">
              <a:rPr lang="sv-SE" smtClean="0"/>
              <a:t>2021-05-29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3B8005-7BF2-4B40-A831-B1EE96BFE5D5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98434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28E8603-97F6-448F-AF1B-7D33D8C7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t>‹#›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E3CD4D9-900F-4086-81FD-AB6606D8B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42CF517-9DD4-421C-AE14-6B4A4453B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B926A-213D-3B48-BB0C-19ADA28B3F4D}" type="datetime1">
              <a:rPr lang="sv-SE" smtClean="0"/>
              <a:t>2021-05-29</a:t>
            </a:fld>
            <a:endParaRPr lang="sv-SE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383F7B48-BB86-D74E-A1EB-2C3CDBAC7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00"/>
          <a:stretch/>
        </p:blipFill>
        <p:spPr>
          <a:xfrm>
            <a:off x="246063" y="2559025"/>
            <a:ext cx="8650292" cy="2443097"/>
          </a:xfrm>
          <a:prstGeom prst="rect">
            <a:avLst/>
          </a:prstGeom>
        </p:spPr>
      </p:pic>
      <p:sp>
        <p:nvSpPr>
          <p:cNvPr id="25" name="Underrubrik 2">
            <a:extLst>
              <a:ext uri="{FF2B5EF4-FFF2-40B4-BE49-F238E27FC236}">
                <a16:creationId xmlns:a16="http://schemas.microsoft.com/office/drawing/2014/main" id="{040AB90C-B2A7-4284-98E0-80DAE0A2C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1974952"/>
            <a:ext cx="8090297" cy="596798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sv-SE" dirty="0"/>
          </a:p>
        </p:txBody>
      </p:sp>
      <p:sp>
        <p:nvSpPr>
          <p:cNvPr id="24" name="Rubrik 1">
            <a:extLst>
              <a:ext uri="{FF2B5EF4-FFF2-40B4-BE49-F238E27FC236}">
                <a16:creationId xmlns:a16="http://schemas.microsoft.com/office/drawing/2014/main" id="{2973C368-F8A4-41B1-9D52-4D79988138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928" y="1390867"/>
            <a:ext cx="8090297" cy="566641"/>
          </a:xfrm>
        </p:spPr>
        <p:txBody>
          <a:bodyPr anchor="t"/>
          <a:lstStyle>
            <a:lvl1pPr algn="l">
              <a:defRPr sz="2700"/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58912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e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D42CF517-9DD4-421C-AE14-6B4A4453B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EF508-B04A-E34A-80DD-59A12C5D1039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9E3CD4D9-900F-4086-81FD-AB6606D8B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528E8603-97F6-448F-AF1B-7D33D8C75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t>‹#›</a:t>
            </a:fld>
            <a:endParaRPr lang="sv-SE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E50A1F01-262A-6542-96F8-9345B6213D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r="700"/>
          <a:stretch/>
        </p:blipFill>
        <p:spPr>
          <a:xfrm>
            <a:off x="246063" y="2559025"/>
            <a:ext cx="8650292" cy="2443097"/>
          </a:xfrm>
          <a:prstGeom prst="rect">
            <a:avLst/>
          </a:prstGeom>
        </p:spPr>
      </p:pic>
      <p:sp>
        <p:nvSpPr>
          <p:cNvPr id="3" name="Underrubrik 2">
            <a:extLst>
              <a:ext uri="{FF2B5EF4-FFF2-40B4-BE49-F238E27FC236}">
                <a16:creationId xmlns:a16="http://schemas.microsoft.com/office/drawing/2014/main" id="{FF22D944-0354-4DCD-8334-3FC7C9FFC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1974952"/>
            <a:ext cx="8090297" cy="596798"/>
          </a:xfrm>
        </p:spPr>
        <p:txBody>
          <a:bodyPr/>
          <a:lstStyle>
            <a:lvl1pPr marL="0" indent="0" algn="l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918E66E3-BED5-4C6D-B465-40B84B88D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928" y="1390867"/>
            <a:ext cx="8090297" cy="566641"/>
          </a:xfrm>
        </p:spPr>
        <p:txBody>
          <a:bodyPr anchor="t"/>
          <a:lstStyle>
            <a:lvl1pPr algn="l">
              <a:defRPr sz="2700"/>
            </a:lvl1pPr>
          </a:lstStyle>
          <a:p>
            <a:r>
              <a:rPr lang="en-GB"/>
              <a:t>Click to edit Master title style</a:t>
            </a:r>
            <a:endParaRPr lang="sv-SE" dirty="0"/>
          </a:p>
        </p:txBody>
      </p:sp>
      <p:pic>
        <p:nvPicPr>
          <p:cNvPr id="9" name="Bildobjekt 19">
            <a:extLst>
              <a:ext uri="{FF2B5EF4-FFF2-40B4-BE49-F238E27FC236}">
                <a16:creationId xmlns:a16="http://schemas.microsoft.com/office/drawing/2014/main" id="{D08EEA80-13E5-4697-A9DA-21277742FA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26476" y="333641"/>
            <a:ext cx="1287722" cy="205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48047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3155F99B-B767-4EF4-BDED-E7E361EB3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21B72178-9B2F-45A7-A31E-7710591B0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69A48BD2-8B5B-44E1-8F6C-9B0D41A68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7" name="Platshållare för innehåll 6">
            <a:extLst>
              <a:ext uri="{FF2B5EF4-FFF2-40B4-BE49-F238E27FC236}">
                <a16:creationId xmlns:a16="http://schemas.microsoft.com/office/drawing/2014/main" id="{FA474A84-82A6-4747-B64B-83217A0CB5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31888" y="1194198"/>
            <a:ext cx="7765653" cy="3540919"/>
          </a:xfrm>
        </p:spPr>
        <p:txBody>
          <a:bodyPr>
            <a:normAutofit/>
          </a:bodyPr>
          <a:lstStyle>
            <a:lvl1pPr>
              <a:defRPr sz="1500"/>
            </a:lvl1pPr>
            <a:lvl2pPr marL="514350" indent="-171450">
              <a:buFont typeface="Arial" panose="020B0604020202020204" pitchFamily="34" charset="0"/>
              <a:buChar char="‒"/>
              <a:defRPr sz="1350"/>
            </a:lvl2pPr>
            <a:lvl3pPr marL="857250" indent="-171450">
              <a:buFont typeface="Arial" panose="020B0604020202020204" pitchFamily="34" charset="0"/>
              <a:buChar char="˃"/>
              <a:defRPr sz="1200"/>
            </a:lvl3pPr>
            <a:lvl4pPr>
              <a:defRPr sz="1050"/>
            </a:lvl4pPr>
            <a:lvl5pPr marL="1543050" indent="-171450">
              <a:buFont typeface="Arial" panose="020B0604020202020204" pitchFamily="34" charset="0"/>
              <a:buChar char="‒"/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EB0B6BB-AC5F-485A-85BA-F56E433C7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7327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579ABBA-285A-4BDD-A8DE-D7E23266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C0D5306-1C16-4D96-8016-0B45E724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C966D54-57EE-458D-979F-B857F348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63559-229D-724F-BBD5-623E582CF5C1}" type="datetime1">
              <a:rPr lang="sv-SE" smtClean="0"/>
              <a:t>2021-05-29</a:t>
            </a:fld>
            <a:endParaRPr lang="sv-SE"/>
          </a:p>
        </p:txBody>
      </p:sp>
      <p:sp>
        <p:nvSpPr>
          <p:cNvPr id="11" name="Platshållare för innehåll 6">
            <a:extLst>
              <a:ext uri="{FF2B5EF4-FFF2-40B4-BE49-F238E27FC236}">
                <a16:creationId xmlns:a16="http://schemas.microsoft.com/office/drawing/2014/main" id="{C23E0C61-4086-4E9E-9765-C96613FBE58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1193800"/>
            <a:ext cx="3794694" cy="3540919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innehåll 6">
            <a:extLst>
              <a:ext uri="{FF2B5EF4-FFF2-40B4-BE49-F238E27FC236}">
                <a16:creationId xmlns:a16="http://schemas.microsoft.com/office/drawing/2014/main" id="{F4B1B781-8A23-4309-9884-DD6E3CE0EF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1888" y="1194594"/>
            <a:ext cx="3794694" cy="3540919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6" name="Rubrik 5">
            <a:extLst>
              <a:ext uri="{FF2B5EF4-FFF2-40B4-BE49-F238E27FC236}">
                <a16:creationId xmlns:a16="http://schemas.microsoft.com/office/drawing/2014/main" id="{41903042-6CE8-4286-847C-7E810AF58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4158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, underrubriker och två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579ABBA-285A-4BDD-A8DE-D7E23266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5C0D5306-1C16-4D96-8016-0B45E724A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C966D54-57EE-458D-979F-B857F3483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F60D0-FE42-A248-8A54-F26FEA948759}" type="datetime1">
              <a:rPr lang="sv-SE" smtClean="0"/>
              <a:t>2021-05-29</a:t>
            </a:fld>
            <a:endParaRPr lang="sv-SE"/>
          </a:p>
        </p:txBody>
      </p:sp>
      <p:sp>
        <p:nvSpPr>
          <p:cNvPr id="8" name="Platshållare för innehåll 6">
            <a:extLst>
              <a:ext uri="{FF2B5EF4-FFF2-40B4-BE49-F238E27FC236}">
                <a16:creationId xmlns:a16="http://schemas.microsoft.com/office/drawing/2014/main" id="{6304BE55-467D-4CE2-9B8D-EC038C989AF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1664494"/>
            <a:ext cx="3794297" cy="3070622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2" name="Platshållare för text 10">
            <a:extLst>
              <a:ext uri="{FF2B5EF4-FFF2-40B4-BE49-F238E27FC236}">
                <a16:creationId xmlns:a16="http://schemas.microsoft.com/office/drawing/2014/main" id="{4D066E04-C797-4C85-AD05-F6EFD42AED3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194197"/>
            <a:ext cx="3794297" cy="39885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3" name="Platshållare för innehåll 6">
            <a:extLst>
              <a:ext uri="{FF2B5EF4-FFF2-40B4-BE49-F238E27FC236}">
                <a16:creationId xmlns:a16="http://schemas.microsoft.com/office/drawing/2014/main" id="{20A69851-5F12-40D3-A417-2DCD7530A5F4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1664494"/>
            <a:ext cx="3792153" cy="3070622"/>
          </a:xfrm>
        </p:spPr>
        <p:txBody>
          <a:bodyPr>
            <a:normAutofit/>
          </a:bodyPr>
          <a:lstStyle>
            <a:lvl1pPr>
              <a:defRPr sz="1500"/>
            </a:lvl1pPr>
            <a:lvl2pPr>
              <a:defRPr sz="1350"/>
            </a:lvl2pPr>
            <a:lvl3pPr>
              <a:defRPr sz="12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sv-SE" dirty="0"/>
          </a:p>
        </p:txBody>
      </p:sp>
      <p:sp>
        <p:nvSpPr>
          <p:cNvPr id="14" name="Platshållare för text 10">
            <a:extLst>
              <a:ext uri="{FF2B5EF4-FFF2-40B4-BE49-F238E27FC236}">
                <a16:creationId xmlns:a16="http://schemas.microsoft.com/office/drawing/2014/main" id="{9472B11D-1B06-4AB9-A788-CEFECBDC8E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194197"/>
            <a:ext cx="3792153" cy="398859"/>
          </a:xfrm>
        </p:spPr>
        <p:txBody>
          <a:bodyPr>
            <a:noAutofit/>
          </a:bodyPr>
          <a:lstStyle>
            <a:lvl1pPr marL="0" indent="0">
              <a:buNone/>
              <a:defRPr sz="1500"/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945529D-785A-43B8-8CB0-BF49CF7DD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80452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89E1C101-21B3-4DE8-ACC8-96D836B9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698402AB-3C0D-47F3-B526-AEE8B976C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1421C8-A909-4498-9C65-2C4F1875E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A7D9E-CD1D-F144-88A8-27D2C4D672B1}" type="datetime1">
              <a:rPr lang="sv-SE" smtClean="0"/>
              <a:t>2021-05-29</a:t>
            </a:fld>
            <a:endParaRPr lang="sv-SE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FECDBECF-4709-417A-8783-E9CAB0603A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6460" y="1194198"/>
            <a:ext cx="8651081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8A04EEF-7713-4918-A58B-127EED1C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5339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 och två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89E1C101-21B3-4DE8-ACC8-96D836B90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698402AB-3C0D-47F3-B526-AEE8B976C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C91421C8-A909-4498-9C65-2C4F1875E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585DF-A6DF-A54D-9960-BE991B45200F}" type="datetime1">
              <a:rPr lang="sv-SE" smtClean="0"/>
              <a:t>2021-05-29</a:t>
            </a:fld>
            <a:endParaRPr lang="sv-SE"/>
          </a:p>
        </p:txBody>
      </p:sp>
      <p:sp>
        <p:nvSpPr>
          <p:cNvPr id="9" name="Platshållare för bild 6">
            <a:extLst>
              <a:ext uri="{FF2B5EF4-FFF2-40B4-BE49-F238E27FC236}">
                <a16:creationId xmlns:a16="http://schemas.microsoft.com/office/drawing/2014/main" id="{3747F699-0360-4395-8415-6E5114D6C6C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60332" y="1194198"/>
            <a:ext cx="4237210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7" name="Platshållare för bild 6">
            <a:extLst>
              <a:ext uri="{FF2B5EF4-FFF2-40B4-BE49-F238E27FC236}">
                <a16:creationId xmlns:a16="http://schemas.microsoft.com/office/drawing/2014/main" id="{FECDBECF-4709-417A-8783-E9CAB0603AC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46460" y="1194594"/>
            <a:ext cx="4237209" cy="3540919"/>
          </a:xfrm>
        </p:spPr>
        <p:txBody>
          <a:bodyPr/>
          <a:lstStyle/>
          <a:p>
            <a:r>
              <a:rPr lang="en-GB"/>
              <a:t>Click icon to add picture</a:t>
            </a:r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8A04EEF-7713-4918-A58B-127EED1C3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87958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BDE0A226-9A3A-4E94-A386-D753C79EA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‹#›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32D627AA-4087-4599-9513-63987ED83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892B391E-9C84-4E0D-898B-8454343BE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E91D87-1285-6843-BFFA-E098C31F828A}" type="datetime1">
              <a:rPr lang="sv-SE" smtClean="0"/>
              <a:t>2021-05-29</a:t>
            </a:fld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F4B5727-3AF8-4023-B42B-839E8695A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96585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9DBF7EF-8E59-4075-A8F0-EF49E121C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35080" y="4902599"/>
            <a:ext cx="2057400" cy="2325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22A9A3-8636-4A04-BD48-3153280FB086}" type="slidenum">
              <a:rPr lang="sv-SE" smtClean="0"/>
              <a:pPr/>
              <a:t>‹#›</a:t>
            </a:fld>
            <a:endParaRPr lang="sv-SE" dirty="0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C9465249-3F3D-4589-A44C-3AA1952E4C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902599"/>
            <a:ext cx="3086100" cy="23257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 dirty="0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0C11F1C-711C-4AD7-A25F-D2B3F451BB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1520" y="4902599"/>
            <a:ext cx="2057400" cy="23257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E8303-AD2F-DB4D-B8E2-7368B5FD02EE}" type="datetime1">
              <a:rPr lang="sv-SE" smtClean="0"/>
              <a:t>2021-05-29</a:t>
            </a:fld>
            <a:endParaRPr lang="sv-SE" dirty="0"/>
          </a:p>
        </p:txBody>
      </p:sp>
      <p:sp>
        <p:nvSpPr>
          <p:cNvPr id="54" name="Rektangel 53">
            <a:extLst>
              <a:ext uri="{FF2B5EF4-FFF2-40B4-BE49-F238E27FC236}">
                <a16:creationId xmlns:a16="http://schemas.microsoft.com/office/drawing/2014/main" id="{D263F704-88D1-4479-BA22-2920B7F3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50750" y="4889099"/>
            <a:ext cx="8646791" cy="1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013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EFDED03-B73B-4057-9667-7B69EF4D71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31887" y="1194197"/>
            <a:ext cx="7765653" cy="34385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EB551155-ADB6-4713-AD48-92A8C535A2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680" y="250032"/>
            <a:ext cx="7763861" cy="6477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sv-SE" dirty="0"/>
              <a:t>Klicka här för att ändra mall för rubrikformat</a:t>
            </a: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3C4B2EE-2B48-4379-BBD1-4FA250447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rrowheads="1"/>
          </p:cNvPicPr>
          <p:nvPr userDrawn="1"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46551" y="250120"/>
            <a:ext cx="644150" cy="652399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586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3" r:id="rId3"/>
    <p:sldLayoutId id="2147483654" r:id="rId4"/>
    <p:sldLayoutId id="2147483655" r:id="rId5"/>
    <p:sldLayoutId id="2147483651" r:id="rId6"/>
    <p:sldLayoutId id="2147483652" r:id="rId7"/>
    <p:sldLayoutId id="2147483650" r:id="rId8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‒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&gt;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‒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713" userDrawn="1">
          <p15:clr>
            <a:srgbClr val="F26B43"/>
          </p15:clr>
        </p15:guide>
        <p15:guide id="4" pos="5454" userDrawn="1">
          <p15:clr>
            <a:srgbClr val="F26B43"/>
          </p15:clr>
        </p15:guide>
        <p15:guide id="6" pos="358" userDrawn="1">
          <p15:clr>
            <a:srgbClr val="F26B43"/>
          </p15:clr>
        </p15:guide>
        <p15:guide id="7" orient="horz" pos="158" userDrawn="1">
          <p15:clr>
            <a:srgbClr val="F26B43"/>
          </p15:clr>
        </p15:guide>
        <p15:guide id="8" orient="horz" pos="3084" userDrawn="1">
          <p15:clr>
            <a:srgbClr val="F26B43"/>
          </p15:clr>
        </p15:guide>
        <p15:guide id="9" pos="5605" userDrawn="1">
          <p15:clr>
            <a:srgbClr val="F26B43"/>
          </p15:clr>
        </p15:guide>
        <p15:guide id="10" pos="155" userDrawn="1">
          <p15:clr>
            <a:srgbClr val="F26B43"/>
          </p15:clr>
        </p15:guide>
        <p15:guide id="11" pos="560" userDrawn="1">
          <p15:clr>
            <a:srgbClr val="F26B43"/>
          </p15:clr>
        </p15:guide>
        <p15:guide id="12" orient="horz" pos="566" userDrawn="1">
          <p15:clr>
            <a:srgbClr val="F26B43"/>
          </p15:clr>
        </p15:guide>
        <p15:guide id="13" orient="horz" pos="752" userDrawn="1">
          <p15:clr>
            <a:srgbClr val="F26B43"/>
          </p15:clr>
        </p15:guide>
        <p15:guide id="14" orient="horz" pos="298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2B6CC9-3FEF-FB46-9337-9012AEB65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EEE17-AFAB-724E-9DF0-4C48FC08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61A77-36CD-DE4F-8CA6-569DA6FD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F6CAB-D6C5-C24C-A2B1-D43DE3A030AC}" type="datetime1">
              <a:rPr lang="sv-SE" smtClean="0"/>
              <a:pPr/>
              <a:t>2021-05-29</a:t>
            </a:fld>
            <a:endParaRPr lang="sv-SE"/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28FA5421-739C-5F46-93B6-2717C9CD01F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2002049"/>
            <a:ext cx="3794297" cy="2585925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Mallarnas förinlagda fält har en uppsatt läsordning men adderar du ytterligare/egna textrutor, bilder, smart art eller annat innehåll bör du kontrollera att läsordningen blir logisk, annars läses objekten in i ordningen de lagts till på sidan.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Läsordningen styr du genom: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Markera ett objekt i filen. Välj fliken </a:t>
            </a:r>
            <a:r>
              <a:rPr lang="sv-SE" sz="1200" i="1" dirty="0"/>
              <a:t>format</a:t>
            </a:r>
            <a:r>
              <a:rPr lang="sv-SE" sz="1200" dirty="0"/>
              <a:t> som visas till höger i menyfliksområdet och välj sedan </a:t>
            </a:r>
            <a:r>
              <a:rPr lang="sv-SE" sz="1200" i="1" dirty="0"/>
              <a:t>markeringsfönster</a:t>
            </a:r>
            <a:r>
              <a:rPr lang="sv-SE" sz="1200" dirty="0"/>
              <a:t> i gruppen </a:t>
            </a:r>
            <a:r>
              <a:rPr lang="sv-SE" sz="1200" i="1" dirty="0"/>
              <a:t>ordna</a:t>
            </a:r>
            <a:r>
              <a:rPr lang="sv-SE" sz="1200" dirty="0"/>
              <a:t>. 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Markera ett eller flera objekt i listan. Dra markeringen uppåt eller nedåt, eller klicka på knappen uppåt.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Dra objekten till de har den ordning du vill. Detta påverkar inte layouten på sidan utan bara vilken ordning de läses in maskinellt. </a:t>
            </a:r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76252BBB-1B1D-C24B-A129-60DA42E8B2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687423"/>
            <a:ext cx="3794297" cy="243187"/>
          </a:xfrm>
        </p:spPr>
        <p:txBody>
          <a:bodyPr/>
          <a:lstStyle/>
          <a:p>
            <a:r>
              <a:rPr lang="sv-SE" b="1" dirty="0"/>
              <a:t>Dubbelkolla läsordningen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D87D12F-74B0-D14F-BBF8-FCA4F4CA27C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2002049"/>
            <a:ext cx="3792153" cy="258592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Högerklicka på en bild/figur och välj alternativet </a:t>
            </a:r>
            <a:r>
              <a:rPr lang="sv-SE" sz="1200" i="1" dirty="0"/>
              <a:t>Formatera bild</a:t>
            </a:r>
            <a:r>
              <a:rPr lang="sv-SE" sz="1200" dirty="0"/>
              <a:t>. Då öppnas en flik till höger i fönstret. Välj figuren </a:t>
            </a:r>
            <a:r>
              <a:rPr lang="sv-SE" sz="1200" i="1" dirty="0"/>
              <a:t>Storlek och egenskaper</a:t>
            </a:r>
            <a:r>
              <a:rPr lang="sv-SE" sz="1200" dirty="0"/>
              <a:t>…välj sedan </a:t>
            </a:r>
            <a:r>
              <a:rPr lang="sv-SE" sz="1200" i="1" dirty="0"/>
              <a:t>alternativ text</a:t>
            </a:r>
            <a:r>
              <a:rPr lang="sv-SE" sz="1200" dirty="0"/>
              <a:t>. Beskriv din bild/figur med 1-2 meningar som läses upp av uppläsningsprogram för de som har nedsatt syn.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Har bilden/figuren inget informativt syfte och du vill exkludera den kan du bara lämna </a:t>
            </a:r>
            <a:r>
              <a:rPr lang="sv-SE" sz="1200" i="1" dirty="0"/>
              <a:t>rubrik</a:t>
            </a:r>
            <a:r>
              <a:rPr lang="sv-SE" sz="1200" dirty="0"/>
              <a:t> och </a:t>
            </a:r>
            <a:r>
              <a:rPr lang="sv-SE" sz="1200" i="1" dirty="0"/>
              <a:t>beskrivning</a:t>
            </a:r>
            <a:r>
              <a:rPr lang="sv-SE" sz="1200" dirty="0"/>
              <a:t> tom.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97130505-CA55-5141-B426-19D2274EC3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687423"/>
            <a:ext cx="3792153" cy="243187"/>
          </a:xfrm>
        </p:spPr>
        <p:txBody>
          <a:bodyPr/>
          <a:lstStyle/>
          <a:p>
            <a:r>
              <a:rPr lang="sv-SE" b="1" dirty="0"/>
              <a:t>Lägg in alternativtext för bilder/figurer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402962F-4BCF-4C48-B489-6DA366CE6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Tillgänglighetsanpassa din presentation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A1729D93-E049-594D-8153-E52A8C8F14B2}"/>
              </a:ext>
            </a:extLst>
          </p:cNvPr>
          <p:cNvSpPr/>
          <p:nvPr/>
        </p:nvSpPr>
        <p:spPr>
          <a:xfrm>
            <a:off x="1133680" y="897732"/>
            <a:ext cx="7758800" cy="4154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sv-SE" dirty="0"/>
              <a:t>Mallen är inställd för att vara så tillgänglighetsanpassad som möjligt men det är två saker du behöver göra själv allt eftersom du adderar innehåll. </a:t>
            </a:r>
            <a:r>
              <a:rPr lang="sv-SE" b="1" dirty="0"/>
              <a:t>Nedan instruktioner är för Office 2013/2016.</a:t>
            </a:r>
          </a:p>
        </p:txBody>
      </p:sp>
      <p:sp>
        <p:nvSpPr>
          <p:cNvPr id="11" name="Rektangel 8">
            <a:extLst>
              <a:ext uri="{FF2B5EF4-FFF2-40B4-BE49-F238E27FC236}">
                <a16:creationId xmlns:a16="http://schemas.microsoft.com/office/drawing/2014/main" id="{F4380AE9-FDD1-D344-8045-1DEDD7ED8131}"/>
              </a:ext>
            </a:extLst>
          </p:cNvPr>
          <p:cNvSpPr/>
          <p:nvPr/>
        </p:nvSpPr>
        <p:spPr>
          <a:xfrm>
            <a:off x="251520" y="1688170"/>
            <a:ext cx="432000" cy="432000"/>
          </a:xfrm>
          <a:prstGeom prst="rect">
            <a:avLst/>
          </a:prstGeom>
          <a:solidFill>
            <a:srgbClr val="1954A6"/>
          </a:solidFill>
          <a:ln>
            <a:solidFill>
              <a:srgbClr val="1954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/>
          </a:p>
        </p:txBody>
      </p:sp>
    </p:spTree>
    <p:extLst>
      <p:ext uri="{BB962C8B-B14F-4D97-AF65-F5344CB8AC3E}">
        <p14:creationId xmlns:p14="http://schemas.microsoft.com/office/powerpoint/2010/main" val="4127155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881A43-14E7-BC43-824C-97800B1DB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10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FBEF38-DEE1-A447-8412-FA6AB74E8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5EFB9-BD38-EC40-8464-5D61B2447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A3AA651-2D13-1A4E-BABC-DE5491EC5BE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31889" y="1194199"/>
            <a:ext cx="4983162" cy="1017511"/>
          </a:xfrm>
        </p:spPr>
        <p:txBody>
          <a:bodyPr/>
          <a:lstStyle/>
          <a:p>
            <a:r>
              <a:rPr lang="en-SE" dirty="0"/>
              <a:t>Min-max normalization of all data to [0,1]</a:t>
            </a:r>
          </a:p>
          <a:p>
            <a:r>
              <a:rPr lang="en-SE" dirty="0"/>
              <a:t>Sequencing </a:t>
            </a:r>
          </a:p>
          <a:p>
            <a:r>
              <a:rPr lang="en-SE" dirty="0"/>
              <a:t>70 % 15 % 15 % training, validation and test set split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CF0BAC-AFB8-5941-B613-27A5B5564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Data preprocessing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F90444-3B93-EF49-8156-2E868C6C7D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20" t="17851" r="14027" b="45616"/>
          <a:stretch/>
        </p:blipFill>
        <p:spPr>
          <a:xfrm>
            <a:off x="827584" y="2355726"/>
            <a:ext cx="6696744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732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09F4B22-754D-E242-A416-BB2BC72833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5" t="15148" r="6320" b="17745"/>
          <a:stretch/>
        </p:blipFill>
        <p:spPr>
          <a:xfrm>
            <a:off x="869089" y="1138024"/>
            <a:ext cx="7763861" cy="2573865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42153A0-556A-D141-85F4-07A6ABAFE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 about the models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F92C2D-3F20-DC4D-85D5-6152E3A43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11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DD364-D6CB-6044-9008-360363496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DF42EC-ED1D-384D-957D-0CDA0DC49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B18350-21A1-2A4A-91EF-98FD5E9E799C}"/>
              </a:ext>
            </a:extLst>
          </p:cNvPr>
          <p:cNvSpPr/>
          <p:nvPr/>
        </p:nvSpPr>
        <p:spPr>
          <a:xfrm>
            <a:off x="1706448" y="889263"/>
            <a:ext cx="633670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MLP	      	                    LSTM		                        CNN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9C67FA9-2DBE-E246-A9C3-06B490EF14D3}"/>
              </a:ext>
            </a:extLst>
          </p:cNvPr>
          <p:cNvSpPr/>
          <p:nvPr/>
        </p:nvSpPr>
        <p:spPr>
          <a:xfrm>
            <a:off x="864318" y="3807107"/>
            <a:ext cx="2304256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Feed-forward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Output obtained by weight matrix multiplication put through activation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9F6A6B-3B2E-634D-BCBF-91245804CFC2}"/>
              </a:ext>
            </a:extLst>
          </p:cNvPr>
          <p:cNvSpPr/>
          <p:nvPr/>
        </p:nvSpPr>
        <p:spPr>
          <a:xfrm>
            <a:off x="5975428" y="3807107"/>
            <a:ext cx="265752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Convolution with help of weight kernel that capture features of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Pooling reduces dimensions while summarizing features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954789-B103-1348-A786-E9CB3E50BFB4}"/>
              </a:ext>
            </a:extLst>
          </p:cNvPr>
          <p:cNvSpPr/>
          <p:nvPr/>
        </p:nvSpPr>
        <p:spPr>
          <a:xfrm>
            <a:off x="3347864" y="3807107"/>
            <a:ext cx="2304256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/>
              <a:t>Loops in connections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100" dirty="0"/>
              <a:t>Node have 3 gates that perform operations to learn long-term dependencies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83343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DB99D8-5F54-7941-80D3-DAD2BE901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12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3F2EA6-1992-0C45-B4E4-2FAB87B36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0AAD5-8356-5641-856D-274C69A13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E5A94E2-AC6F-A84B-B4E3-D6BE646DD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Grid search obtained models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70BB15-B37E-4F40-8E8F-671C485C80B3}"/>
              </a:ext>
            </a:extLst>
          </p:cNvPr>
          <p:cNvSpPr/>
          <p:nvPr/>
        </p:nvSpPr>
        <p:spPr>
          <a:xfrm>
            <a:off x="1706448" y="889263"/>
            <a:ext cx="633670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MLP	      	                    LSTM		                        CNN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4345DCD-33D9-6E43-B2A0-5BA77592B2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646" t="6160" r="55139" b="32464"/>
          <a:stretch/>
        </p:blipFill>
        <p:spPr>
          <a:xfrm>
            <a:off x="3904608" y="1509451"/>
            <a:ext cx="1111002" cy="302433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0C173B8-4F0E-4D4F-9F4B-F7AD01813829}"/>
              </a:ext>
            </a:extLst>
          </p:cNvPr>
          <p:cNvCxnSpPr>
            <a:cxnSpLocks/>
          </p:cNvCxnSpPr>
          <p:nvPr/>
        </p:nvCxnSpPr>
        <p:spPr>
          <a:xfrm>
            <a:off x="320109" y="1320659"/>
            <a:ext cx="8496000" cy="0"/>
          </a:xfrm>
          <a:prstGeom prst="line">
            <a:avLst/>
          </a:prstGeom>
          <a:ln w="12700">
            <a:solidFill>
              <a:srgbClr val="1953A6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5120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B18744-9C44-3549-89D5-3DD600085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13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854999-53CA-3E4E-80DB-EF0D027EB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446C54-438C-8C4D-ADF9-4030859C9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210A00-37C9-C64D-BBC4-ADAC97B42E4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B7778B2-2469-B44D-86D4-57BEC44E5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Results MLP</a:t>
            </a:r>
          </a:p>
        </p:txBody>
      </p:sp>
    </p:spTree>
    <p:extLst>
      <p:ext uri="{BB962C8B-B14F-4D97-AF65-F5344CB8AC3E}">
        <p14:creationId xmlns:p14="http://schemas.microsoft.com/office/powerpoint/2010/main" val="21588287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9A035B-5975-1248-8E18-42AD1BC1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14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BD13FB-BAFF-E54B-B939-BA4B7DE9A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B9CD9A-38C2-BB43-868F-F58955856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5A34320-D87E-9A40-9978-738B0C4E7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LSMT</a:t>
            </a:r>
          </a:p>
        </p:txBody>
      </p:sp>
    </p:spTree>
    <p:extLst>
      <p:ext uri="{BB962C8B-B14F-4D97-AF65-F5344CB8AC3E}">
        <p14:creationId xmlns:p14="http://schemas.microsoft.com/office/powerpoint/2010/main" val="3598821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2EC910-EF4B-8F4E-B553-3CC93A82A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7FDC77-7469-CB43-A207-C9A73CD05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C0267-9883-7440-8E7D-1431E2903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0A9DAE1-43C4-1B4D-AB9F-293D322B83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AF8FDCE-DFE6-7541-ADD8-1579EFFFC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Results CNN</a:t>
            </a:r>
          </a:p>
        </p:txBody>
      </p:sp>
    </p:spTree>
    <p:extLst>
      <p:ext uri="{BB962C8B-B14F-4D97-AF65-F5344CB8AC3E}">
        <p14:creationId xmlns:p14="http://schemas.microsoft.com/office/powerpoint/2010/main" val="4716994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995100-BE30-1F45-9F44-2332ABF19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16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EF7FF-2BBF-424B-9580-AB11ACEC1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18100-8B5F-4B4D-9D14-7FD124798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78C351B-9D73-1441-B4C6-126D18BDEB4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C86980F-95BB-2842-A00D-413F08DD6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Errors</a:t>
            </a:r>
          </a:p>
        </p:txBody>
      </p:sp>
    </p:spTree>
    <p:extLst>
      <p:ext uri="{BB962C8B-B14F-4D97-AF65-F5344CB8AC3E}">
        <p14:creationId xmlns:p14="http://schemas.microsoft.com/office/powerpoint/2010/main" val="4139969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2B6CC9-3FEF-FB46-9337-9012AEB65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2</a:t>
            </a:fld>
            <a:endParaRPr lang="sv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EEE17-AFAB-724E-9DF0-4C48FC08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261A77-36CD-DE4F-8CA6-569DA6FD0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F6CAB-D6C5-C24C-A2B1-D43DE3A030AC}" type="datetime1">
              <a:rPr lang="sv-SE" smtClean="0"/>
              <a:pPr/>
              <a:t>2021-05-29</a:t>
            </a:fld>
            <a:endParaRPr lang="sv-SE"/>
          </a:p>
        </p:txBody>
      </p:sp>
      <p:sp>
        <p:nvSpPr>
          <p:cNvPr id="2" name="Platshållare för innehåll 1">
            <a:extLst>
              <a:ext uri="{FF2B5EF4-FFF2-40B4-BE49-F238E27FC236}">
                <a16:creationId xmlns:a16="http://schemas.microsoft.com/office/drawing/2014/main" id="{28FA5421-739C-5F46-93B6-2717C9CD01F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103244" y="2002049"/>
            <a:ext cx="3794297" cy="2585925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Mallarnas förinlagda fält har en uppsatt läsordning men adderar du ytterligare/egna textrutor, bilder, smart art eller annat innehåll bör du kontrollera att läsordningen blir logisk, annars läses objekten in i ordningen de lagts till på sidan.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Läsordningen styr du genom: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På fliken </a:t>
            </a:r>
            <a:r>
              <a:rPr lang="sv-SE" sz="1200" b="1" dirty="0"/>
              <a:t>Start</a:t>
            </a:r>
            <a:r>
              <a:rPr lang="sv-SE" sz="1200" dirty="0"/>
              <a:t> väljer du </a:t>
            </a:r>
            <a:r>
              <a:rPr lang="sv-SE" sz="1200" b="1" dirty="0"/>
              <a:t>Ordna</a:t>
            </a:r>
            <a:r>
              <a:rPr lang="sv-SE" sz="1200" dirty="0"/>
              <a:t>.</a:t>
            </a:r>
          </a:p>
          <a:p>
            <a:pPr marL="228600" indent="-228600">
              <a:lnSpc>
                <a:spcPct val="110000"/>
              </a:lnSpc>
              <a:buFont typeface="+mj-lt"/>
              <a:buAutoNum type="arabicPeriod"/>
            </a:pPr>
            <a:r>
              <a:rPr lang="sv-SE" sz="1200" dirty="0"/>
              <a:t>På menyn </a:t>
            </a:r>
            <a:r>
              <a:rPr lang="sv-SE" sz="1200" b="1" dirty="0"/>
              <a:t>Ordna</a:t>
            </a:r>
            <a:r>
              <a:rPr lang="sv-SE" sz="1200" dirty="0"/>
              <a:t> väljer du </a:t>
            </a:r>
            <a:r>
              <a:rPr lang="sv-SE" sz="1200" b="1" dirty="0"/>
              <a:t>Markeringsfönster</a:t>
            </a:r>
            <a:r>
              <a:rPr lang="sv-SE" sz="1200" dirty="0"/>
              <a:t>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Då öppnas en flik till höger i fönstret. Dra objekten till de har den ordning du vill. Detta påverkar inte layouten på sidan utan bara vilken ordning de läses in maskinellt.  </a:t>
            </a:r>
          </a:p>
        </p:txBody>
      </p:sp>
      <p:sp>
        <p:nvSpPr>
          <p:cNvPr id="6" name="Platshållare för text 5">
            <a:extLst>
              <a:ext uri="{FF2B5EF4-FFF2-40B4-BE49-F238E27FC236}">
                <a16:creationId xmlns:a16="http://schemas.microsoft.com/office/drawing/2014/main" id="{76252BBB-1B1D-C24B-A129-60DA42E8B2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3244" y="1687423"/>
            <a:ext cx="3794297" cy="243187"/>
          </a:xfrm>
        </p:spPr>
        <p:txBody>
          <a:bodyPr/>
          <a:lstStyle/>
          <a:p>
            <a:r>
              <a:rPr lang="sv-SE" b="1" dirty="0"/>
              <a:t>Dubbelkolla läsordningen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5D87D12F-74B0-D14F-BBF8-FCA4F4CA27C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136220" y="2002049"/>
            <a:ext cx="3792153" cy="2585925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sv-SE" sz="1200" dirty="0"/>
              <a:t>Högerklicka på en bild/figur och välj alternativet </a:t>
            </a:r>
            <a:r>
              <a:rPr lang="sv-SE" sz="1200" i="1" dirty="0"/>
              <a:t>Redigera alternativtext</a:t>
            </a:r>
            <a:r>
              <a:rPr lang="sv-SE" sz="1200" dirty="0"/>
              <a:t>. Då öppnas en flik till höger i fönstret. Beskriv din bild/figur med 1-2 meningar som läses upp av uppläsningsprogram för de som har nedsatt syn.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sv-SE" sz="1200"/>
              <a:t>Har bilden/figuren inget informativt syfte och du vill exkludera den kan du istället klicka i checkrutan </a:t>
            </a:r>
            <a:r>
              <a:rPr lang="sv-SE" sz="1200" i="1"/>
              <a:t>Markera som dekorativt </a:t>
            </a:r>
            <a:r>
              <a:rPr lang="sv-SE" sz="1200"/>
              <a:t>under textrutan för alternativ text.</a:t>
            </a:r>
          </a:p>
        </p:txBody>
      </p:sp>
      <p:sp>
        <p:nvSpPr>
          <p:cNvPr id="7" name="Platshållare för text 6">
            <a:extLst>
              <a:ext uri="{FF2B5EF4-FFF2-40B4-BE49-F238E27FC236}">
                <a16:creationId xmlns:a16="http://schemas.microsoft.com/office/drawing/2014/main" id="{97130505-CA55-5141-B426-19D2274EC3C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6220" y="1687423"/>
            <a:ext cx="3792153" cy="243187"/>
          </a:xfrm>
        </p:spPr>
        <p:txBody>
          <a:bodyPr/>
          <a:lstStyle/>
          <a:p>
            <a:r>
              <a:rPr lang="sv-SE" b="1" dirty="0"/>
              <a:t>Lägg in alternativtext för bilder/figurer</a:t>
            </a: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402962F-4BCF-4C48-B489-6DA366CE6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Tillgänglighetsanpassa din presentation</a:t>
            </a: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A1729D93-E049-594D-8153-E52A8C8F14B2}"/>
              </a:ext>
            </a:extLst>
          </p:cNvPr>
          <p:cNvSpPr/>
          <p:nvPr/>
        </p:nvSpPr>
        <p:spPr>
          <a:xfrm>
            <a:off x="1133680" y="897732"/>
            <a:ext cx="7758800" cy="6232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sv-SE" dirty="0"/>
              <a:t>Mallen är inställd för att vara så tillgänglighetsanpassad som möjligt men det är två saker du behöver göra själv allt eftersom du adderar innehåll. </a:t>
            </a:r>
            <a:r>
              <a:rPr lang="sv-SE" b="1" dirty="0"/>
              <a:t>Nedan instruktioner är för Office 365 eller Office 2019.</a:t>
            </a:r>
          </a:p>
          <a:p>
            <a:endParaRPr lang="sv-SE" b="1" dirty="0"/>
          </a:p>
        </p:txBody>
      </p:sp>
      <p:sp>
        <p:nvSpPr>
          <p:cNvPr id="11" name="Rektangel 8">
            <a:extLst>
              <a:ext uri="{FF2B5EF4-FFF2-40B4-BE49-F238E27FC236}">
                <a16:creationId xmlns:a16="http://schemas.microsoft.com/office/drawing/2014/main" id="{F4380AE9-FDD1-D344-8045-1DEDD7ED8131}"/>
              </a:ext>
            </a:extLst>
          </p:cNvPr>
          <p:cNvSpPr/>
          <p:nvPr/>
        </p:nvSpPr>
        <p:spPr>
          <a:xfrm>
            <a:off x="251520" y="1688170"/>
            <a:ext cx="432000" cy="432000"/>
          </a:xfrm>
          <a:prstGeom prst="rect">
            <a:avLst/>
          </a:prstGeom>
          <a:solidFill>
            <a:srgbClr val="1954A6"/>
          </a:solidFill>
          <a:ln>
            <a:solidFill>
              <a:srgbClr val="1954A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 sz="1400" dirty="0"/>
          </a:p>
        </p:txBody>
      </p:sp>
    </p:spTree>
    <p:extLst>
      <p:ext uri="{BB962C8B-B14F-4D97-AF65-F5344CB8AC3E}">
        <p14:creationId xmlns:p14="http://schemas.microsoft.com/office/powerpoint/2010/main" val="13068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477E2580-045A-2C4E-BA82-D935EA0B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1FD966-E856-D943-A136-678CE7D86287}" type="datetime1">
              <a:rPr lang="sv-SE" smtClean="0"/>
              <a:pPr/>
              <a:t>2021-05-29</a:t>
            </a:fld>
            <a:endParaRPr lang="sv-SE" dirty="0"/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52042EA8-980A-C248-824E-A4B16B441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8351F6F7-4188-C641-8543-5926E4D07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3</a:t>
            </a:fld>
            <a:endParaRPr lang="sv-SE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0851F35-D7A4-2846-A843-8391B1C146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 err="1"/>
              <a:t>Evaluating</a:t>
            </a:r>
            <a:r>
              <a:rPr lang="sv-SE" dirty="0"/>
              <a:t> </a:t>
            </a:r>
            <a:r>
              <a:rPr lang="sv-SE" dirty="0" err="1"/>
              <a:t>deep</a:t>
            </a:r>
            <a:r>
              <a:rPr lang="sv-SE" dirty="0"/>
              <a:t> </a:t>
            </a:r>
            <a:r>
              <a:rPr lang="sv-SE" dirty="0" err="1"/>
              <a:t>learning</a:t>
            </a:r>
            <a:r>
              <a:rPr lang="sv-SE" dirty="0"/>
              <a:t> </a:t>
            </a:r>
            <a:r>
              <a:rPr lang="sv-SE" dirty="0" err="1"/>
              <a:t>models</a:t>
            </a:r>
            <a:r>
              <a:rPr lang="sv-SE" dirty="0"/>
              <a:t> for </a:t>
            </a:r>
            <a:r>
              <a:rPr lang="sv-SE" dirty="0" err="1"/>
              <a:t>electricity</a:t>
            </a:r>
            <a:r>
              <a:rPr lang="sv-SE" dirty="0"/>
              <a:t> </a:t>
            </a:r>
            <a:r>
              <a:rPr lang="sv-SE" dirty="0" err="1"/>
              <a:t>price</a:t>
            </a:r>
            <a:r>
              <a:rPr lang="sv-SE" dirty="0"/>
              <a:t> </a:t>
            </a:r>
            <a:r>
              <a:rPr lang="sv-SE" dirty="0" err="1"/>
              <a:t>forecasting</a:t>
            </a:r>
            <a:endParaRPr lang="sv-SE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6AD19FBC-DA9D-F040-ADEE-CDDBAEE4DA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7928" y="2283718"/>
            <a:ext cx="8090297" cy="288032"/>
          </a:xfrm>
        </p:spPr>
        <p:txBody>
          <a:bodyPr/>
          <a:lstStyle/>
          <a:p>
            <a:r>
              <a:rPr lang="sv-SE" dirty="0"/>
              <a:t>Mia </a:t>
            </a:r>
            <a:r>
              <a:rPr lang="sv-SE" dirty="0" err="1"/>
              <a:t>Zdybek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16919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F7AB7781-EB32-CA48-82CD-DCA0228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8619" y="160889"/>
            <a:ext cx="7763861" cy="647700"/>
          </a:xfrm>
        </p:spPr>
        <p:txBody>
          <a:bodyPr/>
          <a:lstStyle/>
          <a:p>
            <a:r>
              <a:rPr lang="sv-SE" dirty="0"/>
              <a:t>Motivation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B273-EE96-A44E-A02A-C7AA1160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8D38B-7A85-7E4E-9C9B-12F394E7FE78}" type="datetime1">
              <a:rPr lang="sv-SE" smtClean="0"/>
              <a:pPr/>
              <a:t>2021-05-29</a:t>
            </a:fld>
            <a:endParaRPr lang="sv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5A7F8-2F17-5E4B-966E-C438E616F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4B103-04C0-4846-BB5C-19A08F41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4</a:t>
            </a:fld>
            <a:endParaRPr lang="sv-SE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08E8EBC3-06C1-9D44-A112-5549F827436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45243" y="801290"/>
            <a:ext cx="7333605" cy="39307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Problem</a:t>
            </a:r>
          </a:p>
          <a:p>
            <a:r>
              <a:rPr lang="en-US" dirty="0"/>
              <a:t>Electricity spot prices depend on electricity demand and supply </a:t>
            </a:r>
            <a:br>
              <a:rPr lang="en-US" dirty="0"/>
            </a:br>
            <a:r>
              <a:rPr lang="en-US" dirty="0"/>
              <a:t>(and bidding strategies)</a:t>
            </a:r>
          </a:p>
          <a:p>
            <a:r>
              <a:rPr lang="en-US" dirty="0"/>
              <a:t>Demand and supply depend on unstable parameters:</a:t>
            </a:r>
          </a:p>
          <a:p>
            <a:pPr marL="0" indent="0">
              <a:buNone/>
            </a:pPr>
            <a:r>
              <a:rPr lang="en-US" dirty="0"/>
              <a:t>    - Weather</a:t>
            </a:r>
          </a:p>
          <a:p>
            <a:pPr marL="0" indent="0">
              <a:buNone/>
            </a:pPr>
            <a:r>
              <a:rPr lang="en-US" dirty="0"/>
              <a:t>    - Seasonal societal/behavior (holidays, weekly/monthly behavior)</a:t>
            </a:r>
          </a:p>
          <a:p>
            <a:pPr marL="0" indent="0">
              <a:buNone/>
            </a:pPr>
            <a:r>
              <a:rPr lang="en-US" dirty="0"/>
              <a:t>    - Politics</a:t>
            </a:r>
          </a:p>
          <a:p>
            <a:pPr marL="0" indent="0">
              <a:buNone/>
            </a:pPr>
            <a:r>
              <a:rPr lang="en-US" dirty="0"/>
              <a:t>    - Power source</a:t>
            </a:r>
          </a:p>
          <a:p>
            <a:pPr marL="0" indent="0">
              <a:buNone/>
            </a:pPr>
            <a:r>
              <a:rPr lang="en-US" dirty="0"/>
              <a:t>    - Transfer bottlenecks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Benefits of spot price prediction</a:t>
            </a:r>
          </a:p>
          <a:p>
            <a:r>
              <a:rPr lang="en-GB" dirty="0"/>
              <a:t>Improved strategies for purchasing and selling electricity (financial gain)</a:t>
            </a:r>
          </a:p>
          <a:p>
            <a:r>
              <a:rPr lang="en-GB" dirty="0"/>
              <a:t>Plan production and consumption so that losses are minimized and grid balance is kept (sustainability)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165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7BF2D5-B88B-AE45-AB81-DEEF26278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5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B7D831-B53C-7949-ABD6-38C77C8C6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3EDF2-04B6-C144-9092-E35943FE4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4D6146F-C4C9-E948-9888-FC2A88BAE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Spot prices</a:t>
            </a: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D3DD5E7F-5A58-F845-B132-97452009D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31590"/>
            <a:ext cx="7884368" cy="2710252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719BB30-2906-C244-B4C1-60DF007182FE}"/>
              </a:ext>
            </a:extLst>
          </p:cNvPr>
          <p:cNvSpPr/>
          <p:nvPr/>
        </p:nvSpPr>
        <p:spPr>
          <a:xfrm>
            <a:off x="650607" y="3821784"/>
            <a:ext cx="392139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Erratic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change drastically from hour to hour</a:t>
            </a:r>
          </a:p>
        </p:txBody>
      </p:sp>
    </p:spTree>
    <p:extLst>
      <p:ext uri="{BB962C8B-B14F-4D97-AF65-F5344CB8AC3E}">
        <p14:creationId xmlns:p14="http://schemas.microsoft.com/office/powerpoint/2010/main" val="1599385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4B103-04C0-4846-BB5C-19A08F41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835080" y="4902599"/>
            <a:ext cx="2057400" cy="23257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422A9A3-8636-4A04-BD48-3153280FB086}" type="slidenum">
              <a:rPr lang="sv-SE" smtClean="0"/>
              <a:pPr>
                <a:spcAft>
                  <a:spcPts val="600"/>
                </a:spcAft>
              </a:pPr>
              <a:t>6</a:t>
            </a:fld>
            <a:endParaRPr lang="sv-SE"/>
          </a:p>
        </p:txBody>
      </p:sp>
      <p:sp>
        <p:nvSpPr>
          <p:cNvPr id="23" name="Footer Placeholder 2">
            <a:extLst>
              <a:ext uri="{FF2B5EF4-FFF2-40B4-BE49-F238E27FC236}">
                <a16:creationId xmlns:a16="http://schemas.microsoft.com/office/drawing/2014/main" id="{3D29BAF2-F389-47D0-8357-9E5473062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902599"/>
            <a:ext cx="3086100" cy="232574"/>
          </a:xfrm>
        </p:spPr>
        <p:txBody>
          <a:bodyPr/>
          <a:lstStyle/>
          <a:p>
            <a:endParaRPr lang="sv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9B273-EE96-A44E-A02A-C7AA1160B9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1520" y="4902599"/>
            <a:ext cx="2057400" cy="23257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FA8D38B-7A85-7E4E-9C9B-12F394E7FE78}" type="datetime1">
              <a:rPr lang="sv-SE" smtClean="0"/>
              <a:pPr>
                <a:spcAft>
                  <a:spcPts val="600"/>
                </a:spcAft>
              </a:pPr>
              <a:t>2021-05-29</a:t>
            </a:fld>
            <a:endParaRPr lang="sv-SE"/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66325657-B7DF-CD48-A763-6F1FBE69A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36" y="1212673"/>
            <a:ext cx="4549896" cy="2297697"/>
          </a:xfrm>
          <a:prstGeom prst="rect">
            <a:avLst/>
          </a:prstGeom>
          <a:noFill/>
        </p:spPr>
      </p:pic>
      <p:sp>
        <p:nvSpPr>
          <p:cNvPr id="25" name="Content Placeholder 4">
            <a:extLst>
              <a:ext uri="{FF2B5EF4-FFF2-40B4-BE49-F238E27FC236}">
                <a16:creationId xmlns:a16="http://schemas.microsoft.com/office/drawing/2014/main" id="{DE13384A-E0B8-478A-A1A9-F9AE50A85B6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10136" y="3722793"/>
            <a:ext cx="4477888" cy="1224136"/>
          </a:xfrm>
        </p:spPr>
        <p:txBody>
          <a:bodyPr>
            <a:normAutofit/>
          </a:bodyPr>
          <a:lstStyle/>
          <a:p>
            <a:r>
              <a:rPr lang="en-US" dirty="0"/>
              <a:t>34 % of energy use was in electricity form in 2018</a:t>
            </a:r>
          </a:p>
          <a:p>
            <a:r>
              <a:rPr lang="en-US" dirty="0"/>
              <a:t>Mostly from hydropower and nuclear power</a:t>
            </a:r>
          </a:p>
          <a:p>
            <a:r>
              <a:rPr lang="en-US" dirty="0"/>
              <a:t>Renewable energy sources are increasing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F7AB7781-EB32-CA48-82CD-DCA0228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680" y="250032"/>
            <a:ext cx="7763861" cy="647700"/>
          </a:xfrm>
        </p:spPr>
        <p:txBody>
          <a:bodyPr anchor="ctr">
            <a:normAutofit/>
          </a:bodyPr>
          <a:lstStyle/>
          <a:p>
            <a:r>
              <a:rPr lang="en-US" dirty="0"/>
              <a:t>Electricity</a:t>
            </a:r>
            <a:r>
              <a:rPr lang="sv-SE" dirty="0"/>
              <a:t> in Sweden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6228E50D-537B-CD4B-B4D1-173E5FE137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3018" y="506625"/>
            <a:ext cx="1450736" cy="2969042"/>
          </a:xfrm>
          <a:prstGeom prst="rect">
            <a:avLst/>
          </a:prstGeom>
        </p:spPr>
      </p:pic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9D4A7E9-33C2-5244-BAB1-4F50DF1458A6}"/>
              </a:ext>
            </a:extLst>
          </p:cNvPr>
          <p:cNvSpPr txBox="1">
            <a:spLocks/>
          </p:cNvSpPr>
          <p:nvPr/>
        </p:nvSpPr>
        <p:spPr>
          <a:xfrm>
            <a:off x="5292080" y="3690197"/>
            <a:ext cx="3360252" cy="103257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&gt;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Four price areas</a:t>
            </a:r>
          </a:p>
          <a:p>
            <a:r>
              <a:rPr lang="en-US" dirty="0"/>
              <a:t>Production/consumption deviation between north and south</a:t>
            </a:r>
          </a:p>
        </p:txBody>
      </p:sp>
    </p:spTree>
    <p:extLst>
      <p:ext uri="{BB962C8B-B14F-4D97-AF65-F5344CB8AC3E}">
        <p14:creationId xmlns:p14="http://schemas.microsoft.com/office/powerpoint/2010/main" val="2264042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6F1B3F-70C1-2F42-8A98-F7363986A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7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B095FC-9458-334B-B10F-531273F7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FB5A9-A827-3A46-957C-7E3BDA6A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1E9D981-EFF7-4A43-9590-4D7636A903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59832" y="1995686"/>
            <a:ext cx="5369718" cy="1368152"/>
          </a:xfrm>
        </p:spPr>
        <p:txBody>
          <a:bodyPr/>
          <a:lstStyle/>
          <a:p>
            <a:r>
              <a:rPr lang="en-US" dirty="0"/>
              <a:t>14 reviewed papers with results indicating deep neural networks outperform other models, both machine learning and statistical models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best performing model of the papers was usually LSTM, CNN and MLP or a hybrid of these</a:t>
            </a:r>
          </a:p>
          <a:p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A8A68D0-80DC-C949-8750-39BB64CDC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7616" y="400487"/>
            <a:ext cx="7763861" cy="647700"/>
          </a:xfrm>
        </p:spPr>
        <p:txBody>
          <a:bodyPr/>
          <a:lstStyle/>
          <a:p>
            <a:r>
              <a:rPr lang="en-US" dirty="0"/>
              <a:t>Deep learning in EPF </a:t>
            </a:r>
            <a:br>
              <a:rPr lang="en-US" dirty="0"/>
            </a:br>
            <a:r>
              <a:rPr lang="en-US" dirty="0"/>
              <a:t>(Electricity price forecasting)</a:t>
            </a:r>
          </a:p>
        </p:txBody>
      </p:sp>
      <p:pic>
        <p:nvPicPr>
          <p:cNvPr id="9" name="Picture 8" descr="Text&#10;&#10;Description automatically generated with low confidence">
            <a:extLst>
              <a:ext uri="{FF2B5EF4-FFF2-40B4-BE49-F238E27FC236}">
                <a16:creationId xmlns:a16="http://schemas.microsoft.com/office/drawing/2014/main" id="{F3A6DE69-7A59-CE48-B831-F172E52370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878168">
            <a:off x="197215" y="1477205"/>
            <a:ext cx="2815963" cy="218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916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711193-2FCB-1641-8A02-E78BA33A7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8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0875E0-8AE5-B649-8991-38169CCCE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61687-7DF7-FC42-84C0-DC9CAEA1C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12D73EA-5AC0-B143-ADEF-D514FB5BF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 &amp; Hypothesis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0A042BD-53B8-2D45-B5C6-41DD8CB0A396}"/>
              </a:ext>
            </a:extLst>
          </p:cNvPr>
          <p:cNvSpPr/>
          <p:nvPr/>
        </p:nvSpPr>
        <p:spPr>
          <a:xfrm>
            <a:off x="742950" y="1131590"/>
            <a:ext cx="4572000" cy="12464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500" dirty="0"/>
              <a:t>Method: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Gather relevant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Build an LSTM, a CNN and an MLP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/>
              <a:t>Evaluate them against each other and a benchmark model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48FD201-B9F4-9C46-82A8-0D32F14D08FF}"/>
              </a:ext>
            </a:extLst>
          </p:cNvPr>
          <p:cNvSpPr/>
          <p:nvPr/>
        </p:nvSpPr>
        <p:spPr>
          <a:xfrm>
            <a:off x="742950" y="2855512"/>
            <a:ext cx="598929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Hypothesis</a:t>
            </a:r>
          </a:p>
          <a:p>
            <a:r>
              <a:rPr lang="en-US" sz="1500" dirty="0"/>
              <a:t>”There is a relatively simple deep model that can predict spot prices 10-days ahead with high accuracy with the obtained data set”</a:t>
            </a:r>
          </a:p>
        </p:txBody>
      </p:sp>
    </p:spTree>
    <p:extLst>
      <p:ext uri="{BB962C8B-B14F-4D97-AF65-F5344CB8AC3E}">
        <p14:creationId xmlns:p14="http://schemas.microsoft.com/office/powerpoint/2010/main" val="245757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ADED7A-8F74-8D4B-BAA3-9C8ADBEBF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22A9A3-8636-4A04-BD48-3153280FB086}" type="slidenum">
              <a:rPr lang="sv-SE" smtClean="0"/>
              <a:pPr/>
              <a:t>9</a:t>
            </a:fld>
            <a:endParaRPr lang="sv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70BC9C-11A4-3F47-B20B-868614B7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563B52-4C1A-B74D-A676-AE9D3198B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3F4D8-4BE6-D743-AE27-D14757A6F270}" type="datetime1">
              <a:rPr lang="sv-SE" smtClean="0"/>
              <a:t>2021-05-29</a:t>
            </a:fld>
            <a:endParaRPr lang="sv-SE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F46719-0A33-8041-90E4-EE8C6994ED7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06506" y="1347614"/>
            <a:ext cx="2705422" cy="30603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Nord Pool data </a:t>
            </a:r>
          </a:p>
          <a:p>
            <a:pPr marL="0" indent="0">
              <a:buNone/>
            </a:pPr>
            <a:r>
              <a:rPr lang="en-US" sz="1400" dirty="0"/>
              <a:t>For each price area</a:t>
            </a:r>
          </a:p>
          <a:p>
            <a:r>
              <a:rPr lang="en-GB" sz="1400" dirty="0"/>
              <a:t>Consumption </a:t>
            </a:r>
          </a:p>
          <a:p>
            <a:r>
              <a:rPr lang="en-GB" sz="1400" dirty="0"/>
              <a:t>Consumption prognosis one day ahead</a:t>
            </a:r>
          </a:p>
          <a:p>
            <a:r>
              <a:rPr lang="en-GB" sz="1400" dirty="0"/>
              <a:t>Production </a:t>
            </a:r>
          </a:p>
          <a:p>
            <a:r>
              <a:rPr lang="en-GB" sz="1400" dirty="0"/>
              <a:t>Production prognosis for one day ahead</a:t>
            </a:r>
          </a:p>
          <a:p>
            <a:r>
              <a:rPr lang="en-GB" sz="1400" dirty="0"/>
              <a:t>Wind power production prognosis </a:t>
            </a:r>
          </a:p>
          <a:p>
            <a:r>
              <a:rPr lang="en-GB" sz="1400" dirty="0"/>
              <a:t>Hydro reservoir levels in Sweden</a:t>
            </a:r>
            <a:endParaRPr lang="en-US" sz="14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8748F8CE-D012-FF4C-8281-EF613DF5B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8A2EF3B4-D6FD-1744-B82B-54041B3CE43A}"/>
              </a:ext>
            </a:extLst>
          </p:cNvPr>
          <p:cNvSpPr txBox="1">
            <a:spLocks/>
          </p:cNvSpPr>
          <p:nvPr/>
        </p:nvSpPr>
        <p:spPr>
          <a:xfrm>
            <a:off x="3131840" y="1347614"/>
            <a:ext cx="2664296" cy="284431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˃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SMHI weather data</a:t>
            </a:r>
          </a:p>
          <a:p>
            <a:pPr marL="0" indent="0">
              <a:buNone/>
            </a:pPr>
            <a:r>
              <a:rPr lang="en-US" sz="1400" dirty="0"/>
              <a:t>For each price area, average of</a:t>
            </a:r>
          </a:p>
          <a:p>
            <a:r>
              <a:rPr lang="en-GB" dirty="0"/>
              <a:t>Air pressure</a:t>
            </a:r>
          </a:p>
          <a:p>
            <a:r>
              <a:rPr lang="en-GB" dirty="0"/>
              <a:t>Air temperature</a:t>
            </a:r>
          </a:p>
          <a:p>
            <a:r>
              <a:rPr lang="en-GB" dirty="0"/>
              <a:t>Wind speed·</a:t>
            </a:r>
          </a:p>
          <a:p>
            <a:r>
              <a:rPr lang="en-GB" dirty="0"/>
              <a:t>Relative humidity</a:t>
            </a:r>
          </a:p>
          <a:p>
            <a:r>
              <a:rPr lang="en-GB" dirty="0"/>
              <a:t>Cloud cover</a:t>
            </a:r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82A52F80-93F5-0447-ACCD-30FE2D902D9C}"/>
              </a:ext>
            </a:extLst>
          </p:cNvPr>
          <p:cNvSpPr txBox="1">
            <a:spLocks/>
          </p:cNvSpPr>
          <p:nvPr/>
        </p:nvSpPr>
        <p:spPr>
          <a:xfrm>
            <a:off x="6300192" y="1347614"/>
            <a:ext cx="2016224" cy="108012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˃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‒"/>
              <a:defRPr sz="10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Calendar variables</a:t>
            </a:r>
          </a:p>
          <a:p>
            <a:r>
              <a:rPr lang="en-US" sz="1400" dirty="0"/>
              <a:t>Month integer (1-12)</a:t>
            </a:r>
          </a:p>
          <a:p>
            <a:r>
              <a:rPr lang="en-US" sz="1400" dirty="0"/>
              <a:t>Weekday integer (1-7)</a:t>
            </a:r>
          </a:p>
        </p:txBody>
      </p:sp>
    </p:spTree>
    <p:extLst>
      <p:ext uri="{BB962C8B-B14F-4D97-AF65-F5344CB8AC3E}">
        <p14:creationId xmlns:p14="http://schemas.microsoft.com/office/powerpoint/2010/main" val="74359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KTH">
      <a:dk1>
        <a:srgbClr val="000000"/>
      </a:dk1>
      <a:lt1>
        <a:srgbClr val="FFFFFF"/>
      </a:lt1>
      <a:dk2>
        <a:srgbClr val="65656C"/>
      </a:dk2>
      <a:lt2>
        <a:srgbClr val="838389"/>
      </a:lt2>
      <a:accent1>
        <a:srgbClr val="1954A6"/>
      </a:accent1>
      <a:accent2>
        <a:srgbClr val="5E87C0"/>
      </a:accent2>
      <a:accent3>
        <a:srgbClr val="2091C3"/>
      </a:accent3>
      <a:accent4>
        <a:srgbClr val="D02F80"/>
      </a:accent4>
      <a:accent5>
        <a:srgbClr val="D95999"/>
      </a:accent5>
      <a:accent6>
        <a:srgbClr val="61922E"/>
      </a:accent6>
      <a:hlink>
        <a:srgbClr val="65656C"/>
      </a:hlink>
      <a:folHlink>
        <a:srgbClr val="83838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sz="20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 algn="l">
          <a:defRPr sz="2000" dirty="0" err="1"/>
        </a:defPPr>
      </a:lstStyle>
    </a:txDef>
  </a:objectDefaults>
  <a:extraClrSchemeLst/>
  <a:extLst>
    <a:ext uri="{05A4C25C-085E-4340-85A3-A5531E510DB2}">
      <thm15:themeFamily xmlns:thm15="http://schemas.microsoft.com/office/thememl/2012/main" name="KTH_16_9_widescreen_ht20.pptx" id="{D851367E-9036-43B4-9296-8B045BA056D0}" vid="{8EB72D5C-85BD-4063-B14A-88C59FA0F9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Office-tema</Template>
  <TotalTime>4605</TotalTime>
  <Words>882</Words>
  <Application>Microsoft Macintosh PowerPoint</Application>
  <PresentationFormat>On-screen Show (16:9)</PresentationFormat>
  <Paragraphs>124</Paragraphs>
  <Slides>16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Office-tema</vt:lpstr>
      <vt:lpstr>Tillgänglighetsanpassa din presentation</vt:lpstr>
      <vt:lpstr>Tillgänglighetsanpassa din presentation</vt:lpstr>
      <vt:lpstr>Evaluating deep learning models for electricity price forecasting</vt:lpstr>
      <vt:lpstr>Motivation</vt:lpstr>
      <vt:lpstr>Spot prices</vt:lpstr>
      <vt:lpstr>Electricity in Sweden</vt:lpstr>
      <vt:lpstr>Deep learning in EPF  (Electricity price forecasting)</vt:lpstr>
      <vt:lpstr>Method &amp; Hypothesis</vt:lpstr>
      <vt:lpstr>Data</vt:lpstr>
      <vt:lpstr>Data preprocessing</vt:lpstr>
      <vt:lpstr>Short about the models</vt:lpstr>
      <vt:lpstr>Grid search obtained models</vt:lpstr>
      <vt:lpstr>Results MLP</vt:lpstr>
      <vt:lpstr>Results LSMT</vt:lpstr>
      <vt:lpstr>Results CNN</vt:lpstr>
      <vt:lpstr>Errors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Tillgänglighetsanpassa din presentation</dc:title>
  <dc:creator>Mia Zdybek</dc:creator>
  <cp:lastModifiedBy>Mia Zdybek</cp:lastModifiedBy>
  <cp:revision>22</cp:revision>
  <dcterms:created xsi:type="dcterms:W3CDTF">2021-05-29T12:11:00Z</dcterms:created>
  <dcterms:modified xsi:type="dcterms:W3CDTF">2021-06-01T17:06:49Z</dcterms:modified>
</cp:coreProperties>
</file>